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709CC6-57B5-432E-B286-344EDB1DFCAF}" v="4" dt="2025-09-11T15:48:21.6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8" d="100"/>
          <a:sy n="88" d="100"/>
        </p:scale>
        <p:origin x="115"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Tong" userId="62923251-6f24-42bd-b644-61bed8412272" providerId="ADAL" clId="{6443A318-8D78-4905-AEF5-976989DD9E0D}"/>
    <pc:docChg chg="undo custSel modSld">
      <pc:chgData name="Karen Tong" userId="62923251-6f24-42bd-b644-61bed8412272" providerId="ADAL" clId="{6443A318-8D78-4905-AEF5-976989DD9E0D}" dt="2025-09-11T15:48:45.121" v="71" actId="2711"/>
      <pc:docMkLst>
        <pc:docMk/>
      </pc:docMkLst>
      <pc:sldChg chg="addSp delSp modSp mod">
        <pc:chgData name="Karen Tong" userId="62923251-6f24-42bd-b644-61bed8412272" providerId="ADAL" clId="{6443A318-8D78-4905-AEF5-976989DD9E0D}" dt="2025-09-11T15:48:45.121" v="71" actId="2711"/>
        <pc:sldMkLst>
          <pc:docMk/>
          <pc:sldMk cId="258140103" sldId="256"/>
        </pc:sldMkLst>
        <pc:spChg chg="add">
          <ac:chgData name="Karen Tong" userId="62923251-6f24-42bd-b644-61bed8412272" providerId="ADAL" clId="{6443A318-8D78-4905-AEF5-976989DD9E0D}" dt="2025-09-11T15:42:31.945" v="1"/>
          <ac:spMkLst>
            <pc:docMk/>
            <pc:sldMk cId="258140103" sldId="256"/>
            <ac:spMk id="2" creationId="{5404DAA5-40F7-C92F-2FD9-9CE00AD3AAFB}"/>
          </ac:spMkLst>
        </pc:spChg>
        <pc:spChg chg="mod">
          <ac:chgData name="Karen Tong" userId="62923251-6f24-42bd-b644-61bed8412272" providerId="ADAL" clId="{6443A318-8D78-4905-AEF5-976989DD9E0D}" dt="2025-09-11T15:48:45.121" v="71" actId="2711"/>
          <ac:spMkLst>
            <pc:docMk/>
            <pc:sldMk cId="258140103" sldId="256"/>
            <ac:spMk id="6" creationId="{7CF694B1-9F53-FFAA-3BE2-F23500A83FC5}"/>
          </ac:spMkLst>
        </pc:spChg>
        <pc:spChg chg="mod">
          <ac:chgData name="Karen Tong" userId="62923251-6f24-42bd-b644-61bed8412272" providerId="ADAL" clId="{6443A318-8D78-4905-AEF5-976989DD9E0D}" dt="2025-09-11T15:43:06.435" v="17" actId="113"/>
          <ac:spMkLst>
            <pc:docMk/>
            <pc:sldMk cId="258140103" sldId="256"/>
            <ac:spMk id="7" creationId="{D6097077-7B8B-69B8-4222-501989D45E7D}"/>
          </ac:spMkLst>
        </pc:spChg>
        <pc:spChg chg="add del mod">
          <ac:chgData name="Karen Tong" userId="62923251-6f24-42bd-b644-61bed8412272" providerId="ADAL" clId="{6443A318-8D78-4905-AEF5-976989DD9E0D}" dt="2025-09-11T15:44:50.041" v="30" actId="1076"/>
          <ac:spMkLst>
            <pc:docMk/>
            <pc:sldMk cId="258140103" sldId="256"/>
            <ac:spMk id="8" creationId="{C04D68F0-7390-4832-6C42-918DCE2E0E88}"/>
          </ac:spMkLst>
        </pc:spChg>
        <pc:picChg chg="mod">
          <ac:chgData name="Karen Tong" userId="62923251-6f24-42bd-b644-61bed8412272" providerId="ADAL" clId="{6443A318-8D78-4905-AEF5-976989DD9E0D}" dt="2025-09-11T15:44:46.517" v="29" actId="1076"/>
          <ac:picMkLst>
            <pc:docMk/>
            <pc:sldMk cId="258140103" sldId="256"/>
            <ac:picMk id="1026" creationId="{346B569E-8E18-8DD9-D9C8-436729278A54}"/>
          </ac:picMkLst>
        </pc:picChg>
      </pc:sldChg>
    </pc:docChg>
  </pc:docChgLst>
  <pc:docChgLst>
    <pc:chgData name="Karen Tong" userId="62923251-6f24-42bd-b644-61bed8412272" providerId="ADAL" clId="{52E8BEC7-36A4-4D21-8703-669DEC63C0E8}"/>
    <pc:docChg chg="custSel modSld">
      <pc:chgData name="Karen Tong" userId="62923251-6f24-42bd-b644-61bed8412272" providerId="ADAL" clId="{52E8BEC7-36A4-4D21-8703-669DEC63C0E8}" dt="2025-08-12T10:17:36.736" v="2294" actId="20577"/>
      <pc:docMkLst>
        <pc:docMk/>
      </pc:docMkLst>
      <pc:sldChg chg="modSp mod">
        <pc:chgData name="Karen Tong" userId="62923251-6f24-42bd-b644-61bed8412272" providerId="ADAL" clId="{52E8BEC7-36A4-4D21-8703-669DEC63C0E8}" dt="2025-08-12T10:17:36.736" v="2294" actId="20577"/>
        <pc:sldMkLst>
          <pc:docMk/>
          <pc:sldMk cId="258140103" sldId="256"/>
        </pc:sldMkLst>
        <pc:spChg chg="mod">
          <ac:chgData name="Karen Tong" userId="62923251-6f24-42bd-b644-61bed8412272" providerId="ADAL" clId="{52E8BEC7-36A4-4D21-8703-669DEC63C0E8}" dt="2025-08-12T10:13:50.636" v="1872" actId="2711"/>
          <ac:spMkLst>
            <pc:docMk/>
            <pc:sldMk cId="258140103" sldId="256"/>
            <ac:spMk id="4" creationId="{F6C9C447-E1C9-E3CD-16C5-C7976744E06C}"/>
          </ac:spMkLst>
        </pc:spChg>
        <pc:spChg chg="mod">
          <ac:chgData name="Karen Tong" userId="62923251-6f24-42bd-b644-61bed8412272" providerId="ADAL" clId="{52E8BEC7-36A4-4D21-8703-669DEC63C0E8}" dt="2025-08-12T10:14:46.355" v="2014" actId="6549"/>
          <ac:spMkLst>
            <pc:docMk/>
            <pc:sldMk cId="258140103" sldId="256"/>
            <ac:spMk id="5" creationId="{5F231B62-9345-D2DC-AEA4-F55D49037460}"/>
          </ac:spMkLst>
        </pc:spChg>
        <pc:spChg chg="mod">
          <ac:chgData name="Karen Tong" userId="62923251-6f24-42bd-b644-61bed8412272" providerId="ADAL" clId="{52E8BEC7-36A4-4D21-8703-669DEC63C0E8}" dt="2025-08-12T10:08:40.605" v="1304" actId="20577"/>
          <ac:spMkLst>
            <pc:docMk/>
            <pc:sldMk cId="258140103" sldId="256"/>
            <ac:spMk id="6" creationId="{7CF694B1-9F53-FFAA-3BE2-F23500A83FC5}"/>
          </ac:spMkLst>
        </pc:spChg>
        <pc:spChg chg="mod">
          <ac:chgData name="Karen Tong" userId="62923251-6f24-42bd-b644-61bed8412272" providerId="ADAL" clId="{52E8BEC7-36A4-4D21-8703-669DEC63C0E8}" dt="2025-08-12T10:17:36.736" v="2294" actId="20577"/>
          <ac:spMkLst>
            <pc:docMk/>
            <pc:sldMk cId="258140103" sldId="256"/>
            <ac:spMk id="7" creationId="{D6097077-7B8B-69B8-4222-501989D45E7D}"/>
          </ac:spMkLst>
        </pc:spChg>
        <pc:spChg chg="mod">
          <ac:chgData name="Karen Tong" userId="62923251-6f24-42bd-b644-61bed8412272" providerId="ADAL" clId="{52E8BEC7-36A4-4D21-8703-669DEC63C0E8}" dt="2025-08-12T09:57:14.976" v="732" actId="20577"/>
          <ac:spMkLst>
            <pc:docMk/>
            <pc:sldMk cId="258140103" sldId="256"/>
            <ac:spMk id="8" creationId="{C04D68F0-7390-4832-6C42-918DCE2E0E8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6C9F26-1795-442E-8062-73C87D053E69}" type="datetimeFigureOut">
              <a:rPr lang="en-GB" smtClean="0"/>
              <a:t>11/09/2025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D6149A-402C-49D4-974C-5690BB43D3F0}" type="slidenum">
              <a:rPr lang="en-GB" smtClean="0"/>
              <a:t>‹#›</a:t>
            </a:fld>
            <a:endParaRPr lang="en-GB"/>
          </a:p>
        </p:txBody>
      </p:sp>
    </p:spTree>
    <p:extLst>
      <p:ext uri="{BB962C8B-B14F-4D97-AF65-F5344CB8AC3E}">
        <p14:creationId xmlns:p14="http://schemas.microsoft.com/office/powerpoint/2010/main" val="3798465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5D6149A-402C-49D4-974C-5690BB43D3F0}" type="slidenum">
              <a:rPr lang="en-GB" smtClean="0"/>
              <a:t>1</a:t>
            </a:fld>
            <a:endParaRPr lang="en-GB"/>
          </a:p>
        </p:txBody>
      </p:sp>
    </p:spTree>
    <p:extLst>
      <p:ext uri="{BB962C8B-B14F-4D97-AF65-F5344CB8AC3E}">
        <p14:creationId xmlns:p14="http://schemas.microsoft.com/office/powerpoint/2010/main" val="1771296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84BF9-5061-EA8F-B63C-43A2E769C1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6B335DE-D557-FA17-0B0F-43C9AB27A6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301384B-EF13-845A-156C-3E3849902D12}"/>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5" name="Footer Placeholder 4">
            <a:extLst>
              <a:ext uri="{FF2B5EF4-FFF2-40B4-BE49-F238E27FC236}">
                <a16:creationId xmlns:a16="http://schemas.microsoft.com/office/drawing/2014/main" id="{FE3AC287-7D1E-6ACA-B4B2-694197DAAC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4EEBA6-0866-9560-8C3B-794E615D7BFF}"/>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1472474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20444-3E23-0365-60BF-10570748EA3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7D1205-92C5-9F3E-2A33-28DAB41ED6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57D16E-5313-ECC0-B14D-4A9C3EB5E649}"/>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5" name="Footer Placeholder 4">
            <a:extLst>
              <a:ext uri="{FF2B5EF4-FFF2-40B4-BE49-F238E27FC236}">
                <a16:creationId xmlns:a16="http://schemas.microsoft.com/office/drawing/2014/main" id="{B01FDF1F-6583-3B79-01F4-E29DC6D634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C5E2A8-EA14-B050-53CE-6458BE61A6F5}"/>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3824604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0B4EB5-85A9-B4CB-FAE7-1839A74BAE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E6F52E-F4FD-32F0-D637-B098D0E8B2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1E2B7B-3C82-EB25-BA4A-78DEBCC7BAF8}"/>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5" name="Footer Placeholder 4">
            <a:extLst>
              <a:ext uri="{FF2B5EF4-FFF2-40B4-BE49-F238E27FC236}">
                <a16:creationId xmlns:a16="http://schemas.microsoft.com/office/drawing/2014/main" id="{59B263BC-321C-1D6F-6C3B-9E7C85F5B6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DB24D2C-51A6-5406-6801-F9DF41DAD78C}"/>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4267285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A9FA0-FADE-05C1-0123-D72CB4C5ED2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EEBD9F6-4AED-624C-0379-0DC783D746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56CD31-D13A-4EFF-EB65-7E0739614703}"/>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5" name="Footer Placeholder 4">
            <a:extLst>
              <a:ext uri="{FF2B5EF4-FFF2-40B4-BE49-F238E27FC236}">
                <a16:creationId xmlns:a16="http://schemas.microsoft.com/office/drawing/2014/main" id="{A10A9955-7EE7-B537-E11D-CF6C050B7B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A1549F-50E8-C937-3F40-A13AAFC6554F}"/>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126232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02EFF-E98A-9551-4ED1-E5A35C22AB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857739-176F-030A-FB85-2B17006ACA3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DDA7CA-340B-0F0E-966E-F7E4100DEC70}"/>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5" name="Footer Placeholder 4">
            <a:extLst>
              <a:ext uri="{FF2B5EF4-FFF2-40B4-BE49-F238E27FC236}">
                <a16:creationId xmlns:a16="http://schemas.microsoft.com/office/drawing/2014/main" id="{A984DB72-771B-AFD5-4FE4-EB4A0C3420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AECA09-95C3-BD09-2556-D364A0AF4BFD}"/>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3448046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A7C39-863E-2455-A263-9CE3FE111A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D83CDB-368F-55BF-C01F-91D50A40AE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17EFDE7-C3B4-998E-6EF6-B50B4942FA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77E5ED-A6CC-21CF-D7A1-12FB66EDBB34}"/>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6" name="Footer Placeholder 5">
            <a:extLst>
              <a:ext uri="{FF2B5EF4-FFF2-40B4-BE49-F238E27FC236}">
                <a16:creationId xmlns:a16="http://schemas.microsoft.com/office/drawing/2014/main" id="{22CCC719-1C33-E0FD-AEE9-D7FE14A87C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036898-1711-4D38-F73A-3B20DBA4909D}"/>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1648021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F3276-A9AC-5102-A891-D02EC510108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5A7A12F-B790-C82E-03CE-DEE0748E9E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D55E63-92D2-02E0-7B81-9E3166EEDB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7A88F86-4D19-A782-AF82-DEB534C7FE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AE55E8-7091-2320-64B0-74D5F10A1BF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C85DCF2-EA61-B348-D9A4-9CA2C6F1F879}"/>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8" name="Footer Placeholder 7">
            <a:extLst>
              <a:ext uri="{FF2B5EF4-FFF2-40B4-BE49-F238E27FC236}">
                <a16:creationId xmlns:a16="http://schemas.microsoft.com/office/drawing/2014/main" id="{34AB57D0-075E-5474-4FC6-BAD09C9D80D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ED4D93E-B648-D61F-58A9-6EEBADCD84EE}"/>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4015557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4764F-586F-04D8-A43E-538BF06B786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93B03DB-45B7-EE99-85B5-91CE5CDB7943}"/>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4" name="Footer Placeholder 3">
            <a:extLst>
              <a:ext uri="{FF2B5EF4-FFF2-40B4-BE49-F238E27FC236}">
                <a16:creationId xmlns:a16="http://schemas.microsoft.com/office/drawing/2014/main" id="{54E788A8-5FDF-BEC5-3322-9B341DFF617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C34A5A4-4DFE-77AB-B0BF-59F2D6878C91}"/>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337476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70705-499D-DC7E-FAA0-500388DA2134}"/>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3" name="Footer Placeholder 2">
            <a:extLst>
              <a:ext uri="{FF2B5EF4-FFF2-40B4-BE49-F238E27FC236}">
                <a16:creationId xmlns:a16="http://schemas.microsoft.com/office/drawing/2014/main" id="{2A7E40A7-E910-B51A-4ADA-4368538FAE0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549C53-5CC6-5B6B-72B2-746CC76751EC}"/>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1918603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58CA6-8A62-D164-7A9F-AECE3385B3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FFE0BC6-14BB-96EE-FED6-50E4792D54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B44BFF6-812D-83DB-704E-EC810660B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FFC5A7-1FD0-4BE7-507F-385151D93EA9}"/>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6" name="Footer Placeholder 5">
            <a:extLst>
              <a:ext uri="{FF2B5EF4-FFF2-40B4-BE49-F238E27FC236}">
                <a16:creationId xmlns:a16="http://schemas.microsoft.com/office/drawing/2014/main" id="{D2CD694B-06F1-0BF8-C0F7-B30BBB473C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DFD700-80FE-F70E-FE3F-055A64B8BA82}"/>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2880634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20538-95FF-7A77-CCA9-8AB565824D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2647AFB-11D3-CD9B-C4E7-C8585C670F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D3DBC08-7202-AF4A-B014-38D79D0643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4F900A-B585-B506-7449-F44F68362E49}"/>
              </a:ext>
            </a:extLst>
          </p:cNvPr>
          <p:cNvSpPr>
            <a:spLocks noGrp="1"/>
          </p:cNvSpPr>
          <p:nvPr>
            <p:ph type="dt" sz="half" idx="10"/>
          </p:nvPr>
        </p:nvSpPr>
        <p:spPr/>
        <p:txBody>
          <a:bodyPr/>
          <a:lstStyle/>
          <a:p>
            <a:fld id="{15A2852D-1714-4FB3-B735-D53E3CCBF079}" type="datetimeFigureOut">
              <a:rPr lang="en-GB" smtClean="0"/>
              <a:t>11/09/2025</a:t>
            </a:fld>
            <a:endParaRPr lang="en-GB"/>
          </a:p>
        </p:txBody>
      </p:sp>
      <p:sp>
        <p:nvSpPr>
          <p:cNvPr id="6" name="Footer Placeholder 5">
            <a:extLst>
              <a:ext uri="{FF2B5EF4-FFF2-40B4-BE49-F238E27FC236}">
                <a16:creationId xmlns:a16="http://schemas.microsoft.com/office/drawing/2014/main" id="{81B83BC4-940E-D0DE-F27D-115DB611A6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3A6C41-CA8F-C24F-60A2-039618674633}"/>
              </a:ext>
            </a:extLst>
          </p:cNvPr>
          <p:cNvSpPr>
            <a:spLocks noGrp="1"/>
          </p:cNvSpPr>
          <p:nvPr>
            <p:ph type="sldNum" sz="quarter" idx="12"/>
          </p:nvPr>
        </p:nvSpPr>
        <p:spPr/>
        <p:txBody>
          <a:bodyPr/>
          <a:lstStyle/>
          <a:p>
            <a:fld id="{82F3A081-4FD1-4718-9C4C-3BC51BE7B291}" type="slidenum">
              <a:rPr lang="en-GB" smtClean="0"/>
              <a:t>‹#›</a:t>
            </a:fld>
            <a:endParaRPr lang="en-GB"/>
          </a:p>
        </p:txBody>
      </p:sp>
    </p:spTree>
    <p:extLst>
      <p:ext uri="{BB962C8B-B14F-4D97-AF65-F5344CB8AC3E}">
        <p14:creationId xmlns:p14="http://schemas.microsoft.com/office/powerpoint/2010/main" val="1945216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D97FA4-732C-1B86-83A1-348160C914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31974C9-CA05-CA3B-9112-31E8C550B9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823024-50ED-DBF9-5C18-D3F898E786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A2852D-1714-4FB3-B735-D53E3CCBF079}" type="datetimeFigureOut">
              <a:rPr lang="en-GB" smtClean="0"/>
              <a:t>11/09/2025</a:t>
            </a:fld>
            <a:endParaRPr lang="en-GB"/>
          </a:p>
        </p:txBody>
      </p:sp>
      <p:sp>
        <p:nvSpPr>
          <p:cNvPr id="5" name="Footer Placeholder 4">
            <a:extLst>
              <a:ext uri="{FF2B5EF4-FFF2-40B4-BE49-F238E27FC236}">
                <a16:creationId xmlns:a16="http://schemas.microsoft.com/office/drawing/2014/main" id="{C6F431D3-0CE6-DB84-01C9-AC3594C857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3193D3F-4AA6-A0B9-6891-0569E29CF3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F3A081-4FD1-4718-9C4C-3BC51BE7B291}" type="slidenum">
              <a:rPr lang="en-GB" smtClean="0"/>
              <a:t>‹#›</a:t>
            </a:fld>
            <a:endParaRPr lang="en-GB"/>
          </a:p>
        </p:txBody>
      </p:sp>
    </p:spTree>
    <p:extLst>
      <p:ext uri="{BB962C8B-B14F-4D97-AF65-F5344CB8AC3E}">
        <p14:creationId xmlns:p14="http://schemas.microsoft.com/office/powerpoint/2010/main" val="3036951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ascaux II replica of a Lascaux cave painting. These are horse and cow figures in the central gallery. The original Lascaux cave was closed to the public in 1963. The full-scale Lascaux II replica opened nearby in 1983. The Lascaux cave paintings in south-western France, around 17,000 years old, were painted by Cro-Magnon man, an early European culture of modern humans (Homo sapiens sapiens), using red, brown and yellow ochre, and black manganese dioxide. They may have had religious and artistic significance. Photographed in 2010.">
            <a:extLst>
              <a:ext uri="{FF2B5EF4-FFF2-40B4-BE49-F238E27FC236}">
                <a16:creationId xmlns:a16="http://schemas.microsoft.com/office/drawing/2014/main" id="{346B569E-8E18-8DD9-D9C8-436729278A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293" y="562889"/>
            <a:ext cx="12251267"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6C9C447-E1C9-E3CD-16C5-C7976744E06C}"/>
              </a:ext>
            </a:extLst>
          </p:cNvPr>
          <p:cNvSpPr txBox="1"/>
          <p:nvPr/>
        </p:nvSpPr>
        <p:spPr>
          <a:xfrm>
            <a:off x="285097" y="1586127"/>
            <a:ext cx="2023533" cy="470898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a:latin typeface="Abadi Extra Light" panose="020F0502020204030204" pitchFamily="34" charset="0"/>
              </a:rPr>
              <a:t>RE</a:t>
            </a:r>
          </a:p>
          <a:p>
            <a:pPr algn="just"/>
            <a:r>
              <a:rPr lang="en-GB" sz="1200" dirty="0">
                <a:latin typeface="Abadi Extra Light" panose="020B0204020104020204" pitchFamily="34" charset="0"/>
              </a:rPr>
              <a:t>We explore the ‘Sacrament of Reconciliation’. We will be able to know what happens during the ‘Sacrament of Reconciliation’ and know the gift of forgiveness. We then go onto think about how we can celebrate the Mass. The events surrounding the ‘Last Supper’ and the ‘Sacrament of the Holy Eucharist’. </a:t>
            </a:r>
          </a:p>
          <a:p>
            <a:pPr algn="just"/>
            <a:endParaRPr lang="en-GB" sz="1200" dirty="0">
              <a:latin typeface="+mj-lt"/>
            </a:endParaRPr>
          </a:p>
          <a:p>
            <a:r>
              <a:rPr lang="en-GB" b="1" dirty="0">
                <a:latin typeface="Abadi Extra Light" panose="020F0502020204030204" pitchFamily="34" charset="0"/>
              </a:rPr>
              <a:t>Maths </a:t>
            </a:r>
          </a:p>
          <a:p>
            <a:pPr algn="just"/>
            <a:r>
              <a:rPr lang="en-GB" sz="1200" dirty="0">
                <a:latin typeface="Abadi Extra Light" panose="020B0204020104020204" pitchFamily="34" charset="0"/>
              </a:rPr>
              <a:t>This Term, we will cover the following topics: </a:t>
            </a:r>
          </a:p>
          <a:p>
            <a:pPr marL="171450" indent="-171450" algn="just">
              <a:buFont typeface="Arial" panose="020B0604020202020204" pitchFamily="34" charset="0"/>
              <a:buChar char="•"/>
            </a:pPr>
            <a:r>
              <a:rPr lang="en-GB" sz="1200" dirty="0"/>
              <a:t>Fractions</a:t>
            </a:r>
          </a:p>
          <a:p>
            <a:pPr marL="171450" indent="-171450" algn="just">
              <a:buFont typeface="Arial" panose="020B0604020202020204" pitchFamily="34" charset="0"/>
              <a:buChar char="•"/>
            </a:pPr>
            <a:r>
              <a:rPr lang="en-GB" sz="1200" dirty="0"/>
              <a:t>Money</a:t>
            </a:r>
          </a:p>
          <a:p>
            <a:pPr algn="just"/>
            <a:r>
              <a:rPr lang="en-GB" sz="1200" dirty="0">
                <a:latin typeface="Abadi Extra Light" panose="020F0502020204030204" pitchFamily="34" charset="0"/>
              </a:rPr>
              <a:t>We continue to work hard on our mental arithmetic, having lots of fun on TTRS (Times Tables Rock Stars).</a:t>
            </a:r>
          </a:p>
          <a:p>
            <a:pPr algn="just"/>
            <a:endParaRPr lang="en-GB" sz="1200" dirty="0">
              <a:latin typeface="Abadi Extra Light" panose="020F0502020204030204" pitchFamily="34" charset="0"/>
            </a:endParaRPr>
          </a:p>
          <a:p>
            <a:pPr algn="just"/>
            <a:endParaRPr lang="en-GB" sz="1200" dirty="0">
              <a:latin typeface="Abadi Extra Light" panose="020F0502020204030204" pitchFamily="34" charset="0"/>
            </a:endParaRPr>
          </a:p>
        </p:txBody>
      </p:sp>
      <p:sp>
        <p:nvSpPr>
          <p:cNvPr id="5" name="TextBox 4">
            <a:extLst>
              <a:ext uri="{FF2B5EF4-FFF2-40B4-BE49-F238E27FC236}">
                <a16:creationId xmlns:a16="http://schemas.microsoft.com/office/drawing/2014/main" id="{5F231B62-9345-D2DC-AEA4-F55D49037460}"/>
              </a:ext>
            </a:extLst>
          </p:cNvPr>
          <p:cNvSpPr txBox="1"/>
          <p:nvPr/>
        </p:nvSpPr>
        <p:spPr>
          <a:xfrm>
            <a:off x="2755900" y="1586128"/>
            <a:ext cx="2023533" cy="489364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b="1" dirty="0">
                <a:latin typeface="Abadi Extra Light" panose="020F0502020204030204" pitchFamily="34" charset="0"/>
              </a:rPr>
              <a:t>Art and Design Tec</a:t>
            </a:r>
          </a:p>
          <a:p>
            <a:pPr algn="just"/>
            <a:r>
              <a:rPr lang="en-GB" sz="1200" dirty="0">
                <a:latin typeface="Abadi Extra Light" panose="020F0502020204030204" pitchFamily="34" charset="0"/>
              </a:rPr>
              <a:t>We will have fun creating our own pigments and painting in a ‘Stone Age’ style. We will be inspired by cave paintings and use art to help us tell a story. </a:t>
            </a:r>
          </a:p>
          <a:p>
            <a:pPr algn="just"/>
            <a:r>
              <a:rPr lang="en-GB" sz="1200" dirty="0">
                <a:latin typeface="Abadi Extra Light" panose="020F0502020204030204" pitchFamily="34" charset="0"/>
              </a:rPr>
              <a:t>During DT we will explore a range building materials and track the improvements in human civilisation with the understanding of various materials and their properties. DT will allow us to design, create and evaluate our own Stig like inventions with inspiration from this wonderful book. </a:t>
            </a:r>
          </a:p>
          <a:p>
            <a:pPr algn="just"/>
            <a:r>
              <a:rPr lang="en-GB" b="1" dirty="0">
                <a:latin typeface="Abadi Extra Light" panose="020F0502020204030204" pitchFamily="34" charset="0"/>
              </a:rPr>
              <a:t>PE</a:t>
            </a:r>
          </a:p>
          <a:p>
            <a:pPr algn="just"/>
            <a:r>
              <a:rPr lang="en-GB" sz="1200" dirty="0">
                <a:latin typeface="Abadi Extra Light" panose="020F0502020204030204" pitchFamily="34" charset="0"/>
              </a:rPr>
              <a:t>Fun will be had with the start of athletics season with sessions outside on the field. </a:t>
            </a:r>
          </a:p>
          <a:p>
            <a:pPr algn="just"/>
            <a:r>
              <a:rPr lang="en-GB" sz="1200" dirty="0">
                <a:latin typeface="Abadi Extra Light" panose="020F0502020204030204" pitchFamily="34" charset="0"/>
              </a:rPr>
              <a:t>Inside we will have a chance to create our own gymnastic sequences. </a:t>
            </a:r>
          </a:p>
        </p:txBody>
      </p:sp>
      <p:sp>
        <p:nvSpPr>
          <p:cNvPr id="6" name="TextBox 5">
            <a:extLst>
              <a:ext uri="{FF2B5EF4-FFF2-40B4-BE49-F238E27FC236}">
                <a16:creationId xmlns:a16="http://schemas.microsoft.com/office/drawing/2014/main" id="{7CF694B1-9F53-FFAA-3BE2-F23500A83FC5}"/>
              </a:ext>
            </a:extLst>
          </p:cNvPr>
          <p:cNvSpPr txBox="1"/>
          <p:nvPr/>
        </p:nvSpPr>
        <p:spPr>
          <a:xfrm>
            <a:off x="5369174" y="1586129"/>
            <a:ext cx="2023533" cy="489364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b="1" dirty="0">
                <a:latin typeface="Abadi Extra Light" panose="020F0502020204030204" pitchFamily="34" charset="0"/>
              </a:rPr>
              <a:t>Music</a:t>
            </a:r>
          </a:p>
          <a:p>
            <a:pPr algn="just"/>
            <a:r>
              <a:rPr lang="en-GB" sz="1200" dirty="0">
                <a:latin typeface="Abadi Extra Light" panose="020F0502020204030204" pitchFamily="34" charset="0"/>
              </a:rPr>
              <a:t>Using our recorders we continue to learn an increased number of notes and start to master the skill of performing for an audience.  </a:t>
            </a:r>
          </a:p>
          <a:p>
            <a:pPr algn="just"/>
            <a:r>
              <a:rPr lang="en-GB" sz="1200" dirty="0">
                <a:latin typeface="Abadi Extra Light" panose="020F0502020204030204" pitchFamily="34" charset="0"/>
              </a:rPr>
              <a:t>We also continue to use and understand musical notation. </a:t>
            </a:r>
          </a:p>
          <a:p>
            <a:pPr algn="just"/>
            <a:endParaRPr lang="en-GB" sz="1200" dirty="0">
              <a:latin typeface="Abadi Extra Light" panose="020F0502020204030204" pitchFamily="34" charset="0"/>
            </a:endParaRPr>
          </a:p>
          <a:p>
            <a:pPr algn="just"/>
            <a:r>
              <a:rPr lang="en-GB" b="1" dirty="0">
                <a:latin typeface="Abadi Extra Light" panose="020F0502020204030204" pitchFamily="34" charset="0"/>
              </a:rPr>
              <a:t>Computing</a:t>
            </a:r>
          </a:p>
          <a:p>
            <a:pPr algn="just"/>
            <a:r>
              <a:rPr lang="en-GB" sz="1200" dirty="0">
                <a:latin typeface="Abadi Extra Light" panose="020B0204020104020204" pitchFamily="34" charset="0"/>
              </a:rPr>
              <a:t>Year 3, children learn how to use technology safely, respectfully, and responsibly. They are taught to keep personal information private and understand the importance of strong passwords. Pupils learn how to recognise and report concerns about content or contact online. The curriculum encourages critical thinking about what they see online and who they interact with.</a:t>
            </a:r>
            <a:endParaRPr lang="en-GB" sz="1200" b="1" dirty="0">
              <a:latin typeface="Abadi Extra Light" panose="020B0204020104020204" pitchFamily="34" charset="0"/>
            </a:endParaRPr>
          </a:p>
          <a:p>
            <a:pPr algn="just"/>
            <a:endParaRPr lang="en-GB" sz="1200" dirty="0">
              <a:latin typeface="Abadi Extra Light" panose="020F0502020204030204" pitchFamily="34" charset="0"/>
            </a:endParaRPr>
          </a:p>
        </p:txBody>
      </p:sp>
      <p:sp>
        <p:nvSpPr>
          <p:cNvPr id="7" name="TextBox 6">
            <a:extLst>
              <a:ext uri="{FF2B5EF4-FFF2-40B4-BE49-F238E27FC236}">
                <a16:creationId xmlns:a16="http://schemas.microsoft.com/office/drawing/2014/main" id="{D6097077-7B8B-69B8-4222-501989D45E7D}"/>
              </a:ext>
            </a:extLst>
          </p:cNvPr>
          <p:cNvSpPr txBox="1"/>
          <p:nvPr/>
        </p:nvSpPr>
        <p:spPr>
          <a:xfrm>
            <a:off x="7697507" y="1586130"/>
            <a:ext cx="2023533" cy="470898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b="1" dirty="0">
                <a:latin typeface="Abadi Extra Light" panose="020F0502020204030204" pitchFamily="34" charset="0"/>
              </a:rPr>
              <a:t>Geography</a:t>
            </a:r>
            <a:r>
              <a:rPr lang="en-GB" sz="1200" dirty="0">
                <a:latin typeface="Abadi Extra Light" panose="020F0502020204030204" pitchFamily="34" charset="0"/>
              </a:rPr>
              <a:t> </a:t>
            </a:r>
          </a:p>
          <a:p>
            <a:pPr algn="just"/>
            <a:r>
              <a:rPr lang="en-GB" sz="1200" dirty="0">
                <a:latin typeface="Abadi Extra Light" panose="020F0502020204030204" pitchFamily="34" charset="0"/>
              </a:rPr>
              <a:t>This term has a strong emphasis on maps work, coordinates and the skills required to encourage a deeper fascination and curiosity about the world around us. </a:t>
            </a:r>
          </a:p>
          <a:p>
            <a:pPr algn="just"/>
            <a:r>
              <a:rPr lang="en-GB" sz="1200" dirty="0">
                <a:latin typeface="Abadi Extra Light" panose="020F0502020204030204" pitchFamily="34" charset="0"/>
              </a:rPr>
              <a:t>We also think about how we are global citizens and key environmental issues. </a:t>
            </a:r>
          </a:p>
          <a:p>
            <a:pPr algn="just"/>
            <a:endParaRPr lang="en-GB" sz="1200" dirty="0">
              <a:latin typeface="Abadi Extra Light" panose="020F0502020204030204" pitchFamily="34" charset="0"/>
            </a:endParaRPr>
          </a:p>
          <a:p>
            <a:pPr algn="just"/>
            <a:r>
              <a:rPr lang="en-GB" b="1" dirty="0">
                <a:latin typeface="Abadi Extra Light" panose="020F0502020204030204" pitchFamily="34" charset="0"/>
              </a:rPr>
              <a:t>Science </a:t>
            </a:r>
          </a:p>
          <a:p>
            <a:pPr algn="just"/>
            <a:r>
              <a:rPr lang="en-GB" sz="1200" dirty="0">
                <a:latin typeface="Abadi Extra Light" panose="020B0204020104020204" pitchFamily="34" charset="0"/>
              </a:rPr>
              <a:t>Children compare and group rocks based on appearance and properties. They learn how fossils form and explore soil composition. Investigations include testing rock hardness, permeability, and understanding how rocks change over time.</a:t>
            </a:r>
          </a:p>
          <a:p>
            <a:pPr algn="just"/>
            <a:endParaRPr lang="en-GB" sz="1200" dirty="0">
              <a:latin typeface="Abadi Extra Light" panose="020F0502020204030204" pitchFamily="34" charset="0"/>
            </a:endParaRPr>
          </a:p>
          <a:p>
            <a:pPr algn="just"/>
            <a:endParaRPr lang="en-GB" sz="1200" dirty="0">
              <a:latin typeface="Abadi Extra Light" panose="020F0502020204030204" pitchFamily="34" charset="0"/>
            </a:endParaRPr>
          </a:p>
        </p:txBody>
      </p:sp>
      <p:sp>
        <p:nvSpPr>
          <p:cNvPr id="8" name="TextBox 7">
            <a:extLst>
              <a:ext uri="{FF2B5EF4-FFF2-40B4-BE49-F238E27FC236}">
                <a16:creationId xmlns:a16="http://schemas.microsoft.com/office/drawing/2014/main" id="{C04D68F0-7390-4832-6C42-918DCE2E0E88}"/>
              </a:ext>
            </a:extLst>
          </p:cNvPr>
          <p:cNvSpPr txBox="1"/>
          <p:nvPr/>
        </p:nvSpPr>
        <p:spPr>
          <a:xfrm>
            <a:off x="9917240" y="1046198"/>
            <a:ext cx="2023533" cy="563231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b="1" dirty="0">
                <a:latin typeface="Abadi Extra Light" panose="020F0502020204030204" pitchFamily="34" charset="0"/>
              </a:rPr>
              <a:t>English</a:t>
            </a:r>
          </a:p>
          <a:p>
            <a:pPr algn="just"/>
            <a:r>
              <a:rPr lang="en-GB" sz="1200" dirty="0">
                <a:latin typeface="Abadi Extra Light" panose="020F0502020204030204" pitchFamily="34" charset="0"/>
              </a:rPr>
              <a:t>Reading fantastic texts like Ug, Stone Age Boy and Stig. We will we explore creative writing, directed speech and use these key text to expand our vocabulary. </a:t>
            </a:r>
          </a:p>
          <a:p>
            <a:pPr algn="just"/>
            <a:r>
              <a:rPr lang="en-GB" sz="1200" dirty="0">
                <a:latin typeface="Abadi Extra Light" panose="020F0502020204030204" pitchFamily="34" charset="0"/>
              </a:rPr>
              <a:t>We continue to have weekly GPAS lessons with la focus  on fronted adverbials, punctuation and various parts of speech. </a:t>
            </a:r>
          </a:p>
          <a:p>
            <a:pPr algn="just"/>
            <a:r>
              <a:rPr lang="en-GB" sz="1200" dirty="0">
                <a:latin typeface="Abadi Extra Light" panose="020F0502020204030204" pitchFamily="34" charset="0"/>
              </a:rPr>
              <a:t>Reading for pleasure is the lynch pin for allowing ourselves to love all things literature. </a:t>
            </a:r>
          </a:p>
          <a:p>
            <a:pPr algn="just"/>
            <a:r>
              <a:rPr lang="en-GB" b="1" dirty="0">
                <a:latin typeface="Abadi Extra Light" panose="020F0502020204030204" pitchFamily="34" charset="0"/>
              </a:rPr>
              <a:t>French</a:t>
            </a:r>
          </a:p>
          <a:p>
            <a:pPr algn="just"/>
            <a:r>
              <a:rPr lang="en-GB" sz="1200" b="0" i="0" dirty="0">
                <a:solidFill>
                  <a:srgbClr val="000000"/>
                </a:solidFill>
                <a:effectLst/>
                <a:latin typeface="Abadi Extra Light" panose="020B0204020104020204" pitchFamily="34" charset="0"/>
              </a:rPr>
              <a:t>We will explore different ways to express how we are feeling helping us to take the next step in holding short conversations. We will consolidate our new vocab through our song ‘</a:t>
            </a:r>
            <a:r>
              <a:rPr lang="en-GB" sz="1200" b="0" i="0" dirty="0" err="1">
                <a:solidFill>
                  <a:srgbClr val="000000"/>
                </a:solidFill>
                <a:effectLst/>
                <a:latin typeface="Abadi Extra Light" panose="020B0204020104020204" pitchFamily="34" charset="0"/>
              </a:rPr>
              <a:t>Ça</a:t>
            </a:r>
            <a:r>
              <a:rPr lang="en-GB" sz="1200" b="0" i="0" dirty="0">
                <a:solidFill>
                  <a:srgbClr val="000000"/>
                </a:solidFill>
                <a:effectLst/>
                <a:latin typeface="Abadi Extra Light" panose="020B0204020104020204" pitchFamily="34" charset="0"/>
              </a:rPr>
              <a:t> </a:t>
            </a:r>
            <a:r>
              <a:rPr lang="en-GB" sz="1200" b="0" i="0" dirty="0" err="1">
                <a:solidFill>
                  <a:srgbClr val="000000"/>
                </a:solidFill>
                <a:effectLst/>
                <a:latin typeface="Abadi Extra Light" panose="020B0204020104020204" pitchFamily="34" charset="0"/>
              </a:rPr>
              <a:t>va</a:t>
            </a:r>
            <a:r>
              <a:rPr lang="en-GB" sz="1200" b="0" i="0" dirty="0">
                <a:solidFill>
                  <a:srgbClr val="000000"/>
                </a:solidFill>
                <a:effectLst/>
                <a:latin typeface="Abadi Extra Light" panose="020B0204020104020204" pitchFamily="34" charset="0"/>
              </a:rPr>
              <a:t>?’ using all common responses. Our cultural topic will see us focus on the Epiphany galette tradition.</a:t>
            </a:r>
            <a:endParaRPr lang="en-GB" sz="1200" dirty="0">
              <a:latin typeface="Abadi Extra Light" panose="020B0204020104020204" pitchFamily="34" charset="0"/>
            </a:endParaRPr>
          </a:p>
          <a:p>
            <a:pPr algn="just"/>
            <a:endParaRPr lang="en-GB" sz="1200" dirty="0">
              <a:latin typeface="Abadi Extra Light" panose="020F0502020204030204" pitchFamily="34" charset="0"/>
            </a:endParaRPr>
          </a:p>
        </p:txBody>
      </p:sp>
      <p:sp>
        <p:nvSpPr>
          <p:cNvPr id="10" name="Rectangle 9">
            <a:extLst>
              <a:ext uri="{FF2B5EF4-FFF2-40B4-BE49-F238E27FC236}">
                <a16:creationId xmlns:a16="http://schemas.microsoft.com/office/drawing/2014/main" id="{07544DD1-A94C-AC33-F5D1-18D131163C3C}"/>
              </a:ext>
            </a:extLst>
          </p:cNvPr>
          <p:cNvSpPr/>
          <p:nvPr/>
        </p:nvSpPr>
        <p:spPr>
          <a:xfrm>
            <a:off x="2951144" y="0"/>
            <a:ext cx="6120394" cy="1384995"/>
          </a:xfrm>
          <a:prstGeom prst="rect">
            <a:avLst/>
          </a:prstGeom>
          <a:noFill/>
        </p:spPr>
        <p:txBody>
          <a:bodyPr wrap="none" lIns="91440" tIns="45720" rIns="91440" bIns="45720">
            <a:spAutoFit/>
          </a:bodyPr>
          <a:lstStyle/>
          <a:p>
            <a:pPr algn="ctr"/>
            <a:r>
              <a:rPr lang="en-US" sz="2800" b="1" cap="none" spc="50" dirty="0">
                <a:ln w="9525" cmpd="sng">
                  <a:solidFill>
                    <a:schemeClr val="accent1"/>
                  </a:solidFill>
                  <a:prstDash val="solid"/>
                </a:ln>
                <a:solidFill>
                  <a:srgbClr val="70AD47">
                    <a:tint val="1000"/>
                  </a:srgbClr>
                </a:solidFill>
                <a:effectLst>
                  <a:glow rad="38100">
                    <a:schemeClr val="accent1">
                      <a:alpha val="40000"/>
                    </a:schemeClr>
                  </a:glow>
                </a:effectLst>
              </a:rPr>
              <a:t>Year 3</a:t>
            </a:r>
          </a:p>
          <a:p>
            <a:pPr algn="ctr"/>
            <a:r>
              <a:rPr lang="en-US" sz="2800" b="1" spc="50" dirty="0">
                <a:ln w="9525" cmpd="sng">
                  <a:solidFill>
                    <a:schemeClr val="accent1"/>
                  </a:solidFill>
                  <a:prstDash val="solid"/>
                </a:ln>
                <a:solidFill>
                  <a:srgbClr val="70AD47">
                    <a:tint val="1000"/>
                  </a:srgbClr>
                </a:solidFill>
                <a:effectLst>
                  <a:glow rad="38100">
                    <a:schemeClr val="accent1">
                      <a:alpha val="40000"/>
                    </a:schemeClr>
                  </a:glow>
                </a:effectLst>
              </a:rPr>
              <a:t>Stone Age, Bronze Age and Iron Age</a:t>
            </a:r>
          </a:p>
          <a:p>
            <a:pPr algn="ctr"/>
            <a:endParaRPr lang="en-US" sz="2800" b="1" u="sng"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2" name="Rectangle 1">
            <a:extLst>
              <a:ext uri="{FF2B5EF4-FFF2-40B4-BE49-F238E27FC236}">
                <a16:creationId xmlns:a16="http://schemas.microsoft.com/office/drawing/2014/main" id="{5404DAA5-40F7-C92F-2FD9-9CE00AD3AAFB}"/>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Aptos" panose="020B0004020202020204" pitchFamily="34" charset="0"/>
              </a:rPr>
              <a:t>Children compare and group rocks based on appearance and properties. They learn how fossils form and explore soil composition. Investigations include testing rock hardness, permeability, and understanding how rocks change over time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8140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ff983db-d8bb-4d69-9c3f-95bc51fbc773" xsi:nil="true"/>
    <lcf76f155ced4ddcb4097134ff3c332f xmlns="e8840b68-a12b-4946-9df3-24c1b586348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6C4E4B31907BA4D98048A486B95C903" ma:contentTypeVersion="13" ma:contentTypeDescription="Create a new document." ma:contentTypeScope="" ma:versionID="8ce06d351db301a9ea2c46cc89358f65">
  <xsd:schema xmlns:xsd="http://www.w3.org/2001/XMLSchema" xmlns:xs="http://www.w3.org/2001/XMLSchema" xmlns:p="http://schemas.microsoft.com/office/2006/metadata/properties" xmlns:ns2="e8840b68-a12b-4946-9df3-24c1b586348f" xmlns:ns3="1ff983db-d8bb-4d69-9c3f-95bc51fbc773" targetNamespace="http://schemas.microsoft.com/office/2006/metadata/properties" ma:root="true" ma:fieldsID="cb2d571b63cb75f84588f01531a70f43" ns2:_="" ns3:_="">
    <xsd:import namespace="e8840b68-a12b-4946-9df3-24c1b586348f"/>
    <xsd:import namespace="1ff983db-d8bb-4d69-9c3f-95bc51fbc77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840b68-a12b-4946-9df3-24c1b58634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795b073-3873-48ff-8568-821172624c5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f983db-d8bb-4d69-9c3f-95bc51fbc77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0738e79-4c54-4d59-9407-e7129b0f307b}" ma:internalName="TaxCatchAll" ma:showField="CatchAllData" ma:web="1ff983db-d8bb-4d69-9c3f-95bc51fbc77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7FA0964-F445-47DB-B179-CB0DBC8D88B7}">
  <ds:schemaRefs>
    <ds:schemaRef ds:uri="http://purl.org/dc/elements/1.1/"/>
    <ds:schemaRef ds:uri="http://purl.org/dc/dcmitype/"/>
    <ds:schemaRef ds:uri="http://schemas.microsoft.com/office/infopath/2007/PartnerControls"/>
    <ds:schemaRef ds:uri="http://schemas.microsoft.com/office/2006/metadata/properties"/>
    <ds:schemaRef ds:uri="e8840b68-a12b-4946-9df3-24c1b586348f"/>
    <ds:schemaRef ds:uri="http://www.w3.org/XML/1998/namespace"/>
    <ds:schemaRef ds:uri="http://schemas.microsoft.com/office/2006/documentManagement/types"/>
    <ds:schemaRef ds:uri="http://schemas.openxmlformats.org/package/2006/metadata/core-properties"/>
    <ds:schemaRef ds:uri="1ff983db-d8bb-4d69-9c3f-95bc51fbc773"/>
    <ds:schemaRef ds:uri="http://purl.org/dc/terms/"/>
  </ds:schemaRefs>
</ds:datastoreItem>
</file>

<file path=customXml/itemProps2.xml><?xml version="1.0" encoding="utf-8"?>
<ds:datastoreItem xmlns:ds="http://schemas.openxmlformats.org/officeDocument/2006/customXml" ds:itemID="{619F2030-A69E-4E4D-A088-5E03FE3E7D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840b68-a12b-4946-9df3-24c1b586348f"/>
    <ds:schemaRef ds:uri="1ff983db-d8bb-4d69-9c3f-95bc51fbc7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17A48F-E67D-46D3-8CB2-C3512DA1BB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44</TotalTime>
  <Words>564</Words>
  <Application>Microsoft Office PowerPoint</Application>
  <PresentationFormat>Widescreen</PresentationFormat>
  <Paragraphs>36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Abadi Extra Light</vt: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Tong</dc:creator>
  <cp:lastModifiedBy>Karen Tong</cp:lastModifiedBy>
  <cp:revision>1</cp:revision>
  <dcterms:created xsi:type="dcterms:W3CDTF">2025-08-11T15:47:32Z</dcterms:created>
  <dcterms:modified xsi:type="dcterms:W3CDTF">2025-09-11T15:48:49Z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0x01010066C4E4B31907BA4D98048A486B95C903</vt:lpwstr>
  </property>
  <property fmtid="{D5CDD505-2E9C-101B-9397-08002B2CF9AE}" pid="3" name="MediaServiceImageTags">
    <vt:lpwstr/>
  </property>
</Properties>
</file>